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Lst>
  <p:notesMasterIdLst>
    <p:notesMasterId r:id="rId12"/>
  </p:notesMasterIdLst>
  <p:handoutMasterIdLst>
    <p:handoutMasterId r:id="rId13"/>
  </p:handoutMasterIdLst>
  <p:sldIdLst>
    <p:sldId id="256" r:id="rId3"/>
    <p:sldId id="257" r:id="rId4"/>
    <p:sldId id="259" r:id="rId5"/>
    <p:sldId id="264" r:id="rId6"/>
    <p:sldId id="265" r:id="rId7"/>
    <p:sldId id="266" r:id="rId8"/>
    <p:sldId id="261" r:id="rId9"/>
    <p:sldId id="268" r:id="rId10"/>
    <p:sldId id="26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1"/>
    <p:restoredTop sz="91426"/>
  </p:normalViewPr>
  <p:slideViewPr>
    <p:cSldViewPr snapToGrid="0" snapToObjects="1">
      <p:cViewPr varScale="1">
        <p:scale>
          <a:sx n="67" d="100"/>
          <a:sy n="67" d="100"/>
        </p:scale>
        <p:origin x="63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01491C-C5E1-AC47-838E-E45FD23D3761}" type="datetimeFigureOut">
              <a:rPr lang="en-US" smtClean="0"/>
              <a:t>9/5/2019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222D2E-D898-C04E-9B78-7A9C92162EA3}" type="slidenum">
              <a:rPr lang="en-US" smtClean="0"/>
              <a:t>‹#›</a:t>
            </a:fld>
            <a:endParaRPr lang="en-US" dirty="0"/>
          </a:p>
        </p:txBody>
      </p:sp>
    </p:spTree>
    <p:extLst>
      <p:ext uri="{BB962C8B-B14F-4D97-AF65-F5344CB8AC3E}">
        <p14:creationId xmlns:p14="http://schemas.microsoft.com/office/powerpoint/2010/main" val="24392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41F82-1588-9B46-A23E-5062EE2158C2}" type="datetimeFigureOut">
              <a:rPr lang="en-US" smtClean="0"/>
              <a:t>9/5/2019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BB16B-AC84-7E48-9332-876FD7DBA47A}" type="slidenum">
              <a:rPr lang="en-US" smtClean="0"/>
              <a:t>‹#›</a:t>
            </a:fld>
            <a:endParaRPr lang="en-US" dirty="0"/>
          </a:p>
        </p:txBody>
      </p:sp>
    </p:spTree>
    <p:extLst>
      <p:ext uri="{BB962C8B-B14F-4D97-AF65-F5344CB8AC3E}">
        <p14:creationId xmlns:p14="http://schemas.microsoft.com/office/powerpoint/2010/main" val="140827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1</a:t>
            </a:fld>
            <a:endParaRPr lang="en-US" dirty="0"/>
          </a:p>
        </p:txBody>
      </p:sp>
    </p:spTree>
    <p:extLst>
      <p:ext uri="{BB962C8B-B14F-4D97-AF65-F5344CB8AC3E}">
        <p14:creationId xmlns:p14="http://schemas.microsoft.com/office/powerpoint/2010/main" val="1378818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2</a:t>
            </a:fld>
            <a:endParaRPr lang="en-US" dirty="0"/>
          </a:p>
        </p:txBody>
      </p:sp>
    </p:spTree>
    <p:extLst>
      <p:ext uri="{BB962C8B-B14F-4D97-AF65-F5344CB8AC3E}">
        <p14:creationId xmlns:p14="http://schemas.microsoft.com/office/powerpoint/2010/main" val="30027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Volume can also show attitude</a:t>
            </a:r>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3</a:t>
            </a:fld>
            <a:endParaRPr lang="en-US" dirty="0"/>
          </a:p>
        </p:txBody>
      </p:sp>
    </p:spTree>
    <p:extLst>
      <p:ext uri="{BB962C8B-B14F-4D97-AF65-F5344CB8AC3E}">
        <p14:creationId xmlns:p14="http://schemas.microsoft.com/office/powerpoint/2010/main" val="788133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7</a:t>
            </a:fld>
            <a:endParaRPr lang="en-US" dirty="0"/>
          </a:p>
        </p:txBody>
      </p:sp>
    </p:spTree>
    <p:extLst>
      <p:ext uri="{BB962C8B-B14F-4D97-AF65-F5344CB8AC3E}">
        <p14:creationId xmlns:p14="http://schemas.microsoft.com/office/powerpoint/2010/main" val="29878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63776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0644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689765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32663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675199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6086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1600754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83435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9440956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4518332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458702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624268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0912008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094579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55089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64858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40147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5996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93496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2226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20266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7562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D32F9-7C98-B94D-A48C-08EEBE81C0EC}" type="datetimeFigureOut">
              <a:rPr lang="en-US" smtClean="0"/>
              <a:t>9/5/2019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637556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7AD32F9-7C98-B94D-A48C-08EEBE81C0EC}" type="datetimeFigureOut">
              <a:rPr lang="en-US" smtClean="0"/>
              <a:t>9/5/2019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EDD30EA-936D-1F49-B58A-17F91855174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4904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Review </a:t>
            </a:r>
            <a:endParaRPr lang="en-US" b="1" dirty="0"/>
          </a:p>
        </p:txBody>
      </p:sp>
      <p:sp>
        <p:nvSpPr>
          <p:cNvPr id="3" name="Subtitle 2"/>
          <p:cNvSpPr>
            <a:spLocks noGrp="1"/>
          </p:cNvSpPr>
          <p:nvPr>
            <p:ph type="subTitle" idx="1"/>
          </p:nvPr>
        </p:nvSpPr>
        <p:spPr/>
        <p:txBody>
          <a:bodyPr>
            <a:normAutofit/>
          </a:bodyPr>
          <a:lstStyle/>
          <a:p>
            <a:r>
              <a:rPr lang="en-US" sz="4400" b="1" dirty="0" smtClean="0"/>
              <a:t>Speaking Section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5680" y="374291"/>
            <a:ext cx="2540000" cy="1714500"/>
          </a:xfrm>
          <a:prstGeom prst="rect">
            <a:avLst/>
          </a:prstGeom>
        </p:spPr>
      </p:pic>
    </p:spTree>
    <p:extLst>
      <p:ext uri="{BB962C8B-B14F-4D97-AF65-F5344CB8AC3E}">
        <p14:creationId xmlns:p14="http://schemas.microsoft.com/office/powerpoint/2010/main" val="8840939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 2: Preferences</a:t>
            </a:r>
            <a:endParaRPr lang="en-US" b="1" dirty="0"/>
          </a:p>
        </p:txBody>
      </p:sp>
      <p:sp>
        <p:nvSpPr>
          <p:cNvPr id="3" name="Content Placeholder 2"/>
          <p:cNvSpPr>
            <a:spLocks noGrp="1"/>
          </p:cNvSpPr>
          <p:nvPr>
            <p:ph idx="1"/>
          </p:nvPr>
        </p:nvSpPr>
        <p:spPr/>
        <p:txBody>
          <a:bodyPr>
            <a:normAutofit fontScale="92500"/>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In Question 2, you will be asked to speak about a personal choice. You may be asked to agree or disagree with a statement. </a:t>
            </a:r>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a:p>
            <a:pPr marL="0" indent="0">
              <a:lnSpc>
                <a:spcPct val="100000"/>
              </a:lnSpc>
              <a:spcBef>
                <a:spcPts val="0"/>
              </a:spcBef>
              <a:buNone/>
              <a:defRPr/>
            </a:pPr>
            <a:r>
              <a:rPr lang="en-US" sz="3600" dirty="0" smtClean="0"/>
              <a:t>After you hear the question, you will have 15 seconds to plan and 45 seconds to choose between the options presented, and explain why you made that choice.</a:t>
            </a:r>
            <a:endParaRPr lang="en-US" sz="3600" dirty="0"/>
          </a:p>
        </p:txBody>
      </p:sp>
    </p:spTree>
    <p:extLst>
      <p:ext uri="{BB962C8B-B14F-4D97-AF65-F5344CB8AC3E}">
        <p14:creationId xmlns:p14="http://schemas.microsoft.com/office/powerpoint/2010/main" val="271466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0659" y="365125"/>
            <a:ext cx="11013141" cy="704549"/>
          </a:xfrm>
        </p:spPr>
        <p:txBody>
          <a:bodyPr>
            <a:normAutofit fontScale="90000"/>
          </a:bodyPr>
          <a:lstStyle/>
          <a:p>
            <a:endParaRPr lang="en-US" dirty="0"/>
          </a:p>
        </p:txBody>
      </p:sp>
      <p:sp>
        <p:nvSpPr>
          <p:cNvPr id="5" name="Content Placeholder 4"/>
          <p:cNvSpPr>
            <a:spLocks noGrp="1"/>
          </p:cNvSpPr>
          <p:nvPr>
            <p:ph sz="half" idx="1"/>
          </p:nvPr>
        </p:nvSpPr>
        <p:spPr>
          <a:xfrm>
            <a:off x="340659" y="1069674"/>
            <a:ext cx="5679141" cy="5107289"/>
          </a:xfrm>
        </p:spPr>
        <p:txBody>
          <a:bodyPr>
            <a:normAutofit/>
          </a:bodyPr>
          <a:lstStyle/>
          <a:p>
            <a:pPr marL="0" indent="0">
              <a:buNone/>
            </a:pPr>
            <a:r>
              <a:rPr lang="en-US" sz="4400" b="1" i="1" dirty="0" smtClean="0"/>
              <a:t>Timing</a:t>
            </a:r>
          </a:p>
          <a:p>
            <a:pPr marL="0" indent="0">
              <a:buNone/>
            </a:pPr>
            <a:endParaRPr lang="en-US" sz="1200" dirty="0"/>
          </a:p>
          <a:p>
            <a:pPr marL="0" indent="0">
              <a:buNone/>
            </a:pPr>
            <a:r>
              <a:rPr lang="en-US" sz="3600" dirty="0" smtClean="0"/>
              <a:t>Preparation Time: 15 seconds</a:t>
            </a:r>
          </a:p>
          <a:p>
            <a:pPr marL="0" indent="0">
              <a:buNone/>
            </a:pPr>
            <a:r>
              <a:rPr lang="en-US" sz="3600" dirty="0" smtClean="0"/>
              <a:t>Recording Time: 45 seconds</a:t>
            </a:r>
            <a:endParaRPr lang="en-US" sz="3600" dirty="0"/>
          </a:p>
        </p:txBody>
      </p:sp>
      <p:sp>
        <p:nvSpPr>
          <p:cNvPr id="6" name="Content Placeholder 5"/>
          <p:cNvSpPr>
            <a:spLocks noGrp="1"/>
          </p:cNvSpPr>
          <p:nvPr>
            <p:ph sz="half" idx="2"/>
          </p:nvPr>
        </p:nvSpPr>
        <p:spPr>
          <a:xfrm>
            <a:off x="6651812" y="1069674"/>
            <a:ext cx="4701988" cy="5107289"/>
          </a:xfrm>
        </p:spPr>
        <p:txBody>
          <a:bodyPr>
            <a:normAutofit/>
          </a:bodyPr>
          <a:lstStyle/>
          <a:p>
            <a:pPr marL="0" indent="0">
              <a:buNone/>
            </a:pPr>
            <a:r>
              <a:rPr lang="en-US" sz="4400" b="1" i="1" dirty="0" smtClean="0"/>
              <a:t>Task</a:t>
            </a:r>
          </a:p>
          <a:p>
            <a:pPr marL="0" indent="0">
              <a:buNone/>
            </a:pPr>
            <a:endParaRPr lang="en-US" sz="1200" dirty="0"/>
          </a:p>
          <a:p>
            <a:r>
              <a:rPr lang="en-US" sz="3600" dirty="0" smtClean="0"/>
              <a:t>Choose between options</a:t>
            </a:r>
          </a:p>
          <a:p>
            <a:r>
              <a:rPr lang="en-US" sz="3600" dirty="0" smtClean="0"/>
              <a:t>Explain the reasons for your preference</a:t>
            </a:r>
            <a:endParaRPr lang="en-US" sz="3600" dirty="0"/>
          </a:p>
        </p:txBody>
      </p:sp>
    </p:spTree>
    <p:extLst>
      <p:ext uri="{BB962C8B-B14F-4D97-AF65-F5344CB8AC3E}">
        <p14:creationId xmlns:p14="http://schemas.microsoft.com/office/powerpoint/2010/main" val="11060123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48235" y="365126"/>
            <a:ext cx="10905565" cy="692710"/>
          </a:xfrm>
        </p:spPr>
        <p:txBody>
          <a:bodyPr>
            <a:noAutofit/>
          </a:bodyPr>
          <a:lstStyle/>
          <a:p>
            <a:r>
              <a:rPr lang="en-US" b="1" dirty="0" smtClean="0"/>
              <a:t>1  Choose the option that is easy to defend</a:t>
            </a:r>
            <a:endParaRPr lang="en-US" b="1" dirty="0"/>
          </a:p>
        </p:txBody>
      </p:sp>
      <p:sp>
        <p:nvSpPr>
          <p:cNvPr id="6" name="Content Placeholder 5"/>
          <p:cNvSpPr>
            <a:spLocks noGrp="1"/>
          </p:cNvSpPr>
          <p:nvPr>
            <p:ph idx="1"/>
          </p:nvPr>
        </p:nvSpPr>
        <p:spPr>
          <a:xfrm>
            <a:off x="448235" y="1057836"/>
            <a:ext cx="11313459" cy="5665693"/>
          </a:xfrm>
        </p:spPr>
        <p:txBody>
          <a:bodyPr>
            <a:normAutofit/>
          </a:bodyPr>
          <a:lstStyle/>
          <a:p>
            <a:pPr marL="0" indent="0">
              <a:buNone/>
            </a:pPr>
            <a:r>
              <a:rPr lang="en-US" sz="3600" dirty="0" smtClean="0"/>
              <a:t>Some choices are more difficult to defend. You are not being asked to choose an option that you really support. You are being asked to speak clearly and effectively. If you can think of 2 or 3 reasons to support one of the choices, then that is the one to choose for your talk.</a:t>
            </a:r>
            <a:endParaRPr lang="en-US" sz="4200" dirty="0" smtClean="0"/>
          </a:p>
          <a:p>
            <a:pPr marL="0" indent="0">
              <a:lnSpc>
                <a:spcPct val="110000"/>
              </a:lnSpc>
              <a:spcBef>
                <a:spcPts val="0"/>
              </a:spcBef>
              <a:buNone/>
            </a:pPr>
            <a:endParaRPr lang="en-US" sz="3600" dirty="0" smtClean="0"/>
          </a:p>
          <a:p>
            <a:pPr marL="0" indent="0">
              <a:lnSpc>
                <a:spcPct val="110000"/>
              </a:lnSpc>
              <a:spcBef>
                <a:spcPts val="0"/>
              </a:spcBef>
              <a:buNone/>
            </a:pPr>
            <a:r>
              <a:rPr lang="en-US" sz="3600" b="1" dirty="0" smtClean="0"/>
              <a:t>Example Question</a:t>
            </a:r>
          </a:p>
          <a:p>
            <a:pPr marL="0" indent="0">
              <a:lnSpc>
                <a:spcPct val="110000"/>
              </a:lnSpc>
              <a:spcBef>
                <a:spcPts val="0"/>
              </a:spcBef>
              <a:buNone/>
            </a:pPr>
            <a:r>
              <a:rPr lang="en-US" sz="3600" dirty="0" smtClean="0"/>
              <a:t>Some students live in dormitories on campus. Other students live in apartments off campus. Which living situation do you think is better, and why?</a:t>
            </a:r>
          </a:p>
          <a:p>
            <a:pPr marL="0" indent="0">
              <a:lnSpc>
                <a:spcPct val="110000"/>
              </a:lnSpc>
              <a:spcBef>
                <a:spcPts val="0"/>
              </a:spcBef>
              <a:buNone/>
            </a:pPr>
            <a:endParaRPr lang="en-US" sz="1500" dirty="0">
              <a:latin typeface="Chalkduster" charset="0"/>
              <a:ea typeface="Chalkduster" charset="0"/>
              <a:cs typeface="Chalkduster" charset="0"/>
            </a:endParaRPr>
          </a:p>
          <a:p>
            <a:pPr marL="0" indent="0">
              <a:buNone/>
            </a:pPr>
            <a:endParaRPr lang="en-US" sz="3200" dirty="0"/>
          </a:p>
        </p:txBody>
      </p:sp>
    </p:spTree>
    <p:extLst>
      <p:ext uri="{BB962C8B-B14F-4D97-AF65-F5344CB8AC3E}">
        <p14:creationId xmlns:p14="http://schemas.microsoft.com/office/powerpoint/2010/main" val="1195351105"/>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094" y="365125"/>
            <a:ext cx="10869706" cy="674781"/>
          </a:xfrm>
        </p:spPr>
        <p:txBody>
          <a:bodyPr>
            <a:normAutofit fontScale="90000"/>
          </a:bodyPr>
          <a:lstStyle/>
          <a:p>
            <a:r>
              <a:rPr lang="en-US" b="1" dirty="0" smtClean="0"/>
              <a:t>2  </a:t>
            </a:r>
            <a:r>
              <a:rPr lang="en-US" sz="4900" b="1" dirty="0" smtClean="0"/>
              <a:t>List 2 or 3 reasons in your notes</a:t>
            </a:r>
            <a:endParaRPr lang="en-US" sz="4900" b="1" dirty="0"/>
          </a:p>
        </p:txBody>
      </p:sp>
      <p:sp>
        <p:nvSpPr>
          <p:cNvPr id="3" name="Content Placeholder 2"/>
          <p:cNvSpPr>
            <a:spLocks noGrp="1"/>
          </p:cNvSpPr>
          <p:nvPr>
            <p:ph idx="1"/>
          </p:nvPr>
        </p:nvSpPr>
        <p:spPr>
          <a:xfrm>
            <a:off x="484094" y="1039906"/>
            <a:ext cx="11205882" cy="5558118"/>
          </a:xfrm>
        </p:spPr>
        <p:txBody>
          <a:bodyPr>
            <a:normAutofit/>
          </a:bodyPr>
          <a:lstStyle/>
          <a:p>
            <a:pPr marL="0" indent="0">
              <a:spcBef>
                <a:spcPts val="0"/>
              </a:spcBef>
              <a:buNone/>
            </a:pPr>
            <a:endParaRPr lang="en-US" sz="3600" dirty="0" smtClean="0"/>
          </a:p>
          <a:p>
            <a:pPr marL="0" indent="0">
              <a:spcBef>
                <a:spcPts val="0"/>
              </a:spcBef>
              <a:buNone/>
            </a:pPr>
            <a:r>
              <a:rPr lang="en-US" sz="3600" dirty="0" smtClean="0"/>
              <a:t>You won’t have time to make more than 2 or 3 points in 45 seconds. </a:t>
            </a:r>
          </a:p>
          <a:p>
            <a:pPr marL="0" indent="0">
              <a:spcBef>
                <a:spcPts val="0"/>
              </a:spcBef>
              <a:buNone/>
            </a:pPr>
            <a:endParaRPr lang="en-US" sz="3600" dirty="0" smtClean="0"/>
          </a:p>
          <a:p>
            <a:pPr marL="0" indent="0">
              <a:spcBef>
                <a:spcPts val="0"/>
              </a:spcBef>
              <a:buNone/>
            </a:pPr>
            <a:r>
              <a:rPr lang="en-US" sz="3600" b="1" dirty="0" smtClean="0"/>
              <a:t>Example Notes</a:t>
            </a:r>
          </a:p>
          <a:p>
            <a:pPr marL="0" indent="0">
              <a:spcBef>
                <a:spcPts val="0"/>
              </a:spcBef>
              <a:buNone/>
            </a:pPr>
            <a:endParaRPr lang="en-US" sz="3200" dirty="0" smtClean="0"/>
          </a:p>
          <a:p>
            <a:pPr marL="0" indent="0">
              <a:spcBef>
                <a:spcPts val="0"/>
              </a:spcBef>
              <a:buNone/>
            </a:pPr>
            <a:r>
              <a:rPr lang="en-US" sz="3200" dirty="0" smtClean="0">
                <a:latin typeface="Chalkduster" charset="0"/>
                <a:ea typeface="Chalkduster" charset="0"/>
                <a:cs typeface="Chalkduster" charset="0"/>
              </a:rPr>
              <a:t>+ interact—Eng</a:t>
            </a:r>
          </a:p>
          <a:p>
            <a:pPr>
              <a:spcBef>
                <a:spcPts val="0"/>
              </a:spcBef>
              <a:buFontTx/>
              <a:buChar char="-"/>
            </a:pPr>
            <a:r>
              <a:rPr lang="en-US" sz="3200" dirty="0" smtClean="0">
                <a:latin typeface="Chalkduster" charset="0"/>
                <a:ea typeface="Chalkduster" charset="0"/>
                <a:cs typeface="Chalkduster" charset="0"/>
              </a:rPr>
              <a:t> respons—meals, laund, clean</a:t>
            </a:r>
          </a:p>
          <a:p>
            <a:pPr marL="0" indent="0">
              <a:spcBef>
                <a:spcPts val="0"/>
              </a:spcBef>
              <a:buNone/>
            </a:pPr>
            <a:r>
              <a:rPr lang="en-US" sz="3200" dirty="0" smtClean="0">
                <a:latin typeface="Chalkduster" charset="0"/>
                <a:ea typeface="Chalkduster" charset="0"/>
                <a:cs typeface="Chalkduster" charset="0"/>
              </a:rPr>
              <a:t>+ loca—lib, rec, class</a:t>
            </a:r>
          </a:p>
        </p:txBody>
      </p:sp>
    </p:spTree>
    <p:extLst>
      <p:ext uri="{BB962C8B-B14F-4D97-AF65-F5344CB8AC3E}">
        <p14:creationId xmlns:p14="http://schemas.microsoft.com/office/powerpoint/2010/main" val="6637616"/>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588" y="0"/>
            <a:ext cx="11833412" cy="795868"/>
          </a:xfrm>
        </p:spPr>
        <p:txBody>
          <a:bodyPr>
            <a:noAutofit/>
          </a:bodyPr>
          <a:lstStyle/>
          <a:p>
            <a:r>
              <a:rPr lang="en-US" b="1" dirty="0" smtClean="0"/>
              <a:t>3  Acknowledge the other position</a:t>
            </a:r>
            <a:endParaRPr lang="en-US" b="1" dirty="0"/>
          </a:p>
        </p:txBody>
      </p:sp>
      <p:sp>
        <p:nvSpPr>
          <p:cNvPr id="3" name="Content Placeholder 2"/>
          <p:cNvSpPr>
            <a:spLocks noGrp="1"/>
          </p:cNvSpPr>
          <p:nvPr>
            <p:ph idx="1"/>
          </p:nvPr>
        </p:nvSpPr>
        <p:spPr>
          <a:xfrm>
            <a:off x="358588" y="795868"/>
            <a:ext cx="11833412" cy="5873873"/>
          </a:xfrm>
        </p:spPr>
        <p:txBody>
          <a:bodyPr>
            <a:normAutofit/>
          </a:bodyPr>
          <a:lstStyle/>
          <a:p>
            <a:pPr marL="0" indent="0">
              <a:spcBef>
                <a:spcPts val="0"/>
              </a:spcBef>
              <a:buNone/>
            </a:pPr>
            <a:r>
              <a:rPr lang="en-US" sz="3600" dirty="0" smtClean="0"/>
              <a:t>When giving an opinion, speakers often acknowledge that the other position has merit. The acknowledgement usually happens in the introductory sentence.</a:t>
            </a:r>
          </a:p>
          <a:p>
            <a:pPr marL="0" indent="0">
              <a:spcBef>
                <a:spcPts val="0"/>
              </a:spcBef>
              <a:buNone/>
            </a:pPr>
            <a:endParaRPr lang="en-US" sz="3600" dirty="0"/>
          </a:p>
          <a:p>
            <a:pPr marL="0" indent="0">
              <a:spcBef>
                <a:spcPts val="0"/>
              </a:spcBef>
              <a:buNone/>
            </a:pPr>
            <a:r>
              <a:rPr lang="en-US" sz="3600" b="1" dirty="0" smtClean="0"/>
              <a:t>Example Introductions</a:t>
            </a:r>
          </a:p>
          <a:p>
            <a:pPr marL="0" indent="0">
              <a:spcBef>
                <a:spcPts val="0"/>
              </a:spcBef>
              <a:buNone/>
            </a:pPr>
            <a:endParaRPr lang="en-US" sz="1400" dirty="0" smtClean="0"/>
          </a:p>
          <a:p>
            <a:pPr marL="0" indent="0">
              <a:spcBef>
                <a:spcPts val="0"/>
              </a:spcBef>
              <a:buNone/>
            </a:pPr>
            <a:r>
              <a:rPr lang="en-US" sz="3600" spc="-150" dirty="0" smtClean="0"/>
              <a:t>“Although living off campus has many advantages, I prefer</a:t>
            </a:r>
            <a:r>
              <a:rPr lang="mr-IN" sz="3600" spc="-150" dirty="0" smtClean="0"/>
              <a:t>…</a:t>
            </a:r>
            <a:r>
              <a:rPr lang="en-US" sz="3600" spc="-150" dirty="0" smtClean="0"/>
              <a:t>”</a:t>
            </a:r>
          </a:p>
          <a:p>
            <a:pPr marL="0" indent="0">
              <a:spcBef>
                <a:spcPts val="0"/>
              </a:spcBef>
              <a:buNone/>
            </a:pPr>
            <a:r>
              <a:rPr lang="en-US" sz="3600" spc="-150" dirty="0" smtClean="0"/>
              <a:t>“Even though living off campus has many advantages, I prefer</a:t>
            </a:r>
            <a:r>
              <a:rPr lang="mr-IN" sz="3600" spc="-150" dirty="0" smtClean="0"/>
              <a:t>…</a:t>
            </a:r>
            <a:r>
              <a:rPr lang="en-US" sz="3600" spc="-150" dirty="0" smtClean="0"/>
              <a:t>”</a:t>
            </a:r>
          </a:p>
          <a:p>
            <a:pPr marL="0" indent="0">
              <a:spcBef>
                <a:spcPts val="0"/>
              </a:spcBef>
              <a:buNone/>
            </a:pPr>
            <a:r>
              <a:rPr lang="en-US" sz="3600" spc="-150" dirty="0" smtClean="0"/>
              <a:t>“Despite the advantages of living off campus, I would rather</a:t>
            </a:r>
            <a:r>
              <a:rPr lang="mr-IN" sz="3600" spc="-150" dirty="0" smtClean="0"/>
              <a:t>…</a:t>
            </a:r>
            <a:r>
              <a:rPr lang="en-US" sz="3600" spc="-150" dirty="0" smtClean="0"/>
              <a:t>”</a:t>
            </a:r>
          </a:p>
          <a:p>
            <a:pPr marL="0" indent="0">
              <a:spcBef>
                <a:spcPts val="0"/>
              </a:spcBef>
              <a:buNone/>
            </a:pPr>
            <a:r>
              <a:rPr lang="en-US" sz="3600" spc="-150" dirty="0" smtClean="0"/>
              <a:t>“In spite of the advantages of living off campus, I would rather</a:t>
            </a:r>
            <a:r>
              <a:rPr lang="mr-IN" sz="3600" spc="-150" dirty="0" smtClean="0"/>
              <a:t>…</a:t>
            </a:r>
            <a:r>
              <a:rPr lang="en-US" sz="3600" spc="-150" dirty="0" smtClean="0"/>
              <a:t>”</a:t>
            </a:r>
          </a:p>
          <a:p>
            <a:pPr marL="0" indent="0">
              <a:spcBef>
                <a:spcPts val="0"/>
              </a:spcBef>
              <a:buNone/>
            </a:pPr>
            <a:r>
              <a:rPr lang="en-US" sz="3600" spc="-150" dirty="0" smtClean="0"/>
              <a:t>“Living off campus has many advantages, but I think</a:t>
            </a:r>
            <a:r>
              <a:rPr lang="mr-IN" sz="3600" spc="-150" dirty="0" smtClean="0"/>
              <a:t>…</a:t>
            </a:r>
            <a:r>
              <a:rPr lang="en-US" sz="3600" spc="-150" dirty="0" smtClean="0"/>
              <a:t>”</a:t>
            </a:r>
          </a:p>
          <a:p>
            <a:pPr marL="0" indent="0">
              <a:spcBef>
                <a:spcPts val="0"/>
              </a:spcBef>
              <a:buNone/>
            </a:pPr>
            <a:r>
              <a:rPr lang="en-US" sz="3600" spc="-150" dirty="0" smtClean="0"/>
              <a:t>“Living off campus has many advantages; however, I think</a:t>
            </a:r>
            <a:r>
              <a:rPr lang="mr-IN" sz="3600" spc="-150" dirty="0" smtClean="0"/>
              <a:t>…</a:t>
            </a:r>
            <a:r>
              <a:rPr lang="en-US" sz="3600" spc="-150" smtClean="0"/>
              <a:t>”</a:t>
            </a:r>
            <a:endParaRPr lang="en-US" sz="3600" spc="-150" dirty="0"/>
          </a:p>
        </p:txBody>
      </p:sp>
    </p:spTree>
    <p:extLst>
      <p:ext uri="{BB962C8B-B14F-4D97-AF65-F5344CB8AC3E}">
        <p14:creationId xmlns:p14="http://schemas.microsoft.com/office/powerpoint/2010/main" val="975080407"/>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0"/>
            <a:ext cx="11170920" cy="1200150"/>
          </a:xfrm>
        </p:spPr>
        <p:txBody>
          <a:bodyPr/>
          <a:lstStyle/>
          <a:p>
            <a:r>
              <a:rPr lang="en-US" b="1" dirty="0" smtClean="0"/>
              <a:t>Example Answer</a:t>
            </a:r>
            <a:endParaRPr lang="en-US" b="1" dirty="0"/>
          </a:p>
        </p:txBody>
      </p:sp>
      <p:sp>
        <p:nvSpPr>
          <p:cNvPr id="3" name="Content Placeholder 2"/>
          <p:cNvSpPr>
            <a:spLocks noGrp="1"/>
          </p:cNvSpPr>
          <p:nvPr>
            <p:ph idx="1"/>
          </p:nvPr>
        </p:nvSpPr>
        <p:spPr>
          <a:xfrm>
            <a:off x="182880" y="1524000"/>
            <a:ext cx="12009120" cy="5096933"/>
          </a:xfrm>
          <a:ln>
            <a:noFill/>
          </a:ln>
        </p:spPr>
        <p:txBody>
          <a:bodyPr>
            <a:noAutofit/>
          </a:bodyPr>
          <a:lstStyle/>
          <a:p>
            <a:pPr marL="0" indent="0">
              <a:lnSpc>
                <a:spcPct val="100000"/>
              </a:lnSpc>
              <a:spcBef>
                <a:spcPts val="0"/>
              </a:spcBef>
              <a:buNone/>
            </a:pPr>
            <a:r>
              <a:rPr lang="en-US" sz="3600" spc="-150" dirty="0" smtClean="0"/>
              <a:t>A </a:t>
            </a:r>
            <a:r>
              <a:rPr lang="en-US" sz="3600" spc="-150" dirty="0" smtClean="0"/>
              <a:t>lot of my friends live off campus, but I think living in a dormitory is better, especially for the first year. Dormitories provide opportunities for interaction and making friends. As a foreign student, it would be an advantage to practice English and find study groups in the dormitory. And dorm students have uh, less responsibility for meals, laundry, and, uh, cleaning because there are meal plans and services available as part of the fees. Besides, there’s only one check so the bookkeeping </a:t>
            </a:r>
            <a:r>
              <a:rPr lang="mr-IN" sz="3600" spc="-150" dirty="0" smtClean="0"/>
              <a:t>…</a:t>
            </a:r>
            <a:r>
              <a:rPr lang="en-US" sz="3600" spc="-150" dirty="0" smtClean="0"/>
              <a:t>it’s minimal. And the dormitory offers an ideal location near the library and recreational facilities, and classroom buildings.</a:t>
            </a:r>
          </a:p>
        </p:txBody>
      </p:sp>
      <p:pic>
        <p:nvPicPr>
          <p:cNvPr id="5" name="page_128_Preference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biLevel thresh="75000"/>
            <a:extLst>
              <a:ext uri="{BEBA8EAE-BF5A-486C-A8C5-ECC9F3942E4B}">
                <a14:imgProps xmlns:a14="http://schemas.microsoft.com/office/drawing/2010/main">
                  <a14:imgLayer r:embed="rId6">
                    <a14:imgEffect>
                      <a14:saturation sat="400000"/>
                    </a14:imgEffect>
                  </a14:imgLayer>
                </a14:imgProps>
              </a:ext>
            </a:extLst>
          </a:blip>
          <a:stretch>
            <a:fillRect/>
          </a:stretch>
        </p:blipFill>
        <p:spPr>
          <a:xfrm>
            <a:off x="4026510" y="295275"/>
            <a:ext cx="609600" cy="609600"/>
          </a:xfrm>
          <a:prstGeom prst="rect">
            <a:avLst/>
          </a:prstGeom>
        </p:spPr>
      </p:pic>
    </p:spTree>
    <p:extLst>
      <p:ext uri="{BB962C8B-B14F-4D97-AF65-F5344CB8AC3E}">
        <p14:creationId xmlns:p14="http://schemas.microsoft.com/office/powerpoint/2010/main" val="183494367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0346"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95300"/>
            <a:ext cx="10515600" cy="628650"/>
          </a:xfrm>
        </p:spPr>
        <p:txBody>
          <a:bodyPr>
            <a:noAutofit/>
          </a:bodyPr>
          <a:lstStyle/>
          <a:p>
            <a:r>
              <a:rPr lang="en-US" b="1" dirty="0" smtClean="0"/>
              <a:t>Checklist 2</a:t>
            </a:r>
            <a:endParaRPr lang="en-US" b="1" dirty="0"/>
          </a:p>
        </p:txBody>
      </p:sp>
      <p:sp>
        <p:nvSpPr>
          <p:cNvPr id="3" name="Content Placeholder 2"/>
          <p:cNvSpPr>
            <a:spLocks noGrp="1"/>
          </p:cNvSpPr>
          <p:nvPr>
            <p:ph idx="1"/>
          </p:nvPr>
        </p:nvSpPr>
        <p:spPr>
          <a:xfrm>
            <a:off x="838200" y="990600"/>
            <a:ext cx="10515600" cy="5186363"/>
          </a:xfrm>
        </p:spPr>
        <p:txBody>
          <a:bodyPr>
            <a:normAutofit/>
          </a:bodyPr>
          <a:lstStyle/>
          <a:p>
            <a:pPr>
              <a:lnSpc>
                <a:spcPts val="1500"/>
              </a:lnSpc>
              <a:spcAft>
                <a:spcPts val="1200"/>
              </a:spcAft>
            </a:pPr>
            <a:endParaRPr lang="en-US" sz="3600" dirty="0">
              <a:latin typeface="Calibri" charset="0"/>
              <a:ea typeface="Calibri" charset="0"/>
              <a:cs typeface="Times New Roman" charset="0"/>
            </a:endParaRPr>
          </a:p>
          <a:p>
            <a:pPr marL="342900" marR="0" lvl="0" indent="-342900">
              <a:spcBef>
                <a:spcPts val="0"/>
              </a:spcBef>
              <a:spcAft>
                <a:spcPts val="0"/>
              </a:spcAft>
              <a:buFont typeface="Wingdings" charset="2"/>
              <a:buChar char=""/>
            </a:pPr>
            <a:r>
              <a:rPr lang="en-US" sz="3600" dirty="0" smtClean="0">
                <a:solidFill>
                  <a:srgbClr val="000000"/>
                </a:solidFill>
                <a:latin typeface="Calibri" charset="0"/>
                <a:ea typeface="Calibri" charset="0"/>
                <a:cs typeface="Helvetica Neue" charset="0"/>
              </a:rPr>
              <a:t> The </a:t>
            </a:r>
            <a:r>
              <a:rPr lang="en-US" sz="3600" dirty="0">
                <a:solidFill>
                  <a:srgbClr val="000000"/>
                </a:solidFill>
                <a:latin typeface="Calibri" charset="0"/>
                <a:ea typeface="Calibri" charset="0"/>
                <a:cs typeface="Helvetica Neue" charset="0"/>
              </a:rPr>
              <a:t>talk answers the question.</a:t>
            </a:r>
            <a:endParaRPr lang="en-US" sz="3600" dirty="0">
              <a:latin typeface="Calibri" charset="0"/>
              <a:ea typeface="Calibri" charset="0"/>
              <a:cs typeface="Times New Roman" charset="0"/>
            </a:endParaRPr>
          </a:p>
          <a:p>
            <a:pPr marL="342900" marR="0" lvl="0" indent="-342900">
              <a:spcBef>
                <a:spcPts val="0"/>
              </a:spcBef>
              <a:spcAft>
                <a:spcPts val="0"/>
              </a:spcAft>
              <a:buFont typeface="Wingdings" charset="2"/>
              <a:buChar char=""/>
            </a:pPr>
            <a:r>
              <a:rPr lang="en-US" sz="3600" dirty="0" smtClean="0">
                <a:solidFill>
                  <a:srgbClr val="000000"/>
                </a:solidFill>
                <a:latin typeface="Calibri" charset="0"/>
                <a:ea typeface="Calibri" charset="0"/>
                <a:cs typeface="Helvetica Neue" charset="0"/>
              </a:rPr>
              <a:t> The </a:t>
            </a:r>
            <a:r>
              <a:rPr lang="en-US" sz="3600" dirty="0">
                <a:solidFill>
                  <a:srgbClr val="000000"/>
                </a:solidFill>
                <a:latin typeface="Calibri" charset="0"/>
                <a:ea typeface="Calibri" charset="0"/>
                <a:cs typeface="Helvetica Neue" charset="0"/>
              </a:rPr>
              <a:t>speaker </a:t>
            </a:r>
            <a:r>
              <a:rPr lang="en-US" sz="3600" dirty="0" smtClean="0">
                <a:solidFill>
                  <a:srgbClr val="000000"/>
                </a:solidFill>
                <a:latin typeface="Calibri" charset="0"/>
                <a:ea typeface="Calibri" charset="0"/>
                <a:cs typeface="Helvetica Neue" charset="0"/>
              </a:rPr>
              <a:t>states an opinion clearly.</a:t>
            </a:r>
            <a:endParaRPr lang="en-US" sz="3600" dirty="0">
              <a:latin typeface="Calibri" charset="0"/>
              <a:ea typeface="Calibri" charset="0"/>
              <a:cs typeface="Times New Roman" charset="0"/>
            </a:endParaRPr>
          </a:p>
          <a:p>
            <a:pPr marL="342900" marR="0" lvl="0" indent="-342900">
              <a:spcBef>
                <a:spcPts val="0"/>
              </a:spcBef>
              <a:spcAft>
                <a:spcPts val="0"/>
              </a:spcAft>
              <a:buFont typeface="Wingdings" charset="2"/>
              <a:buChar char=""/>
            </a:pPr>
            <a:r>
              <a:rPr lang="en-US" sz="3600" dirty="0" smtClean="0">
                <a:solidFill>
                  <a:srgbClr val="000000"/>
                </a:solidFill>
                <a:latin typeface="Calibri" charset="0"/>
                <a:ea typeface="Calibri" charset="0"/>
                <a:cs typeface="Helvetica Neue" charset="0"/>
              </a:rPr>
              <a:t> Reasons for the opinion are explained.</a:t>
            </a:r>
            <a:endParaRPr lang="en-US" sz="3600" dirty="0">
              <a:latin typeface="Calibri" charset="0"/>
              <a:ea typeface="Calibri" charset="0"/>
              <a:cs typeface="Times New Roman" charset="0"/>
            </a:endParaRPr>
          </a:p>
          <a:p>
            <a:pPr marL="342900" marR="0" lvl="0" indent="-342900">
              <a:spcBef>
                <a:spcPts val="0"/>
              </a:spcBef>
              <a:spcAft>
                <a:spcPts val="0"/>
              </a:spcAft>
              <a:buFont typeface="Wingdings" charset="2"/>
              <a:buChar char=""/>
            </a:pPr>
            <a:r>
              <a:rPr lang="en-US" sz="3600" dirty="0" smtClean="0">
                <a:solidFill>
                  <a:srgbClr val="000000"/>
                </a:solidFill>
                <a:latin typeface="Calibri" charset="0"/>
                <a:ea typeface="Calibri" charset="0"/>
                <a:cs typeface="Times" charset="0"/>
              </a:rPr>
              <a:t> The </a:t>
            </a:r>
            <a:r>
              <a:rPr lang="en-US" sz="3600" dirty="0">
                <a:solidFill>
                  <a:srgbClr val="000000"/>
                </a:solidFill>
                <a:latin typeface="Calibri" charset="0"/>
                <a:ea typeface="Calibri" charset="0"/>
                <a:cs typeface="Times" charset="0"/>
              </a:rPr>
              <a:t>speaker uses different vocabulary words.</a:t>
            </a:r>
            <a:endParaRPr lang="en-US" sz="3600" dirty="0">
              <a:latin typeface="Calibri" charset="0"/>
              <a:ea typeface="Calibri" charset="0"/>
              <a:cs typeface="Times New Roman" charset="0"/>
            </a:endParaRPr>
          </a:p>
          <a:p>
            <a:pPr marL="342900" marR="0" lvl="0" indent="-342900">
              <a:spcBef>
                <a:spcPts val="0"/>
              </a:spcBef>
              <a:spcAft>
                <a:spcPts val="0"/>
              </a:spcAft>
              <a:buFont typeface="Wingdings" charset="2"/>
              <a:buChar char=""/>
            </a:pPr>
            <a:r>
              <a:rPr lang="en-US" sz="3600" dirty="0" smtClean="0">
                <a:latin typeface="Calibri" charset="0"/>
                <a:ea typeface="Calibri" charset="0"/>
                <a:cs typeface="Times New Roman" charset="0"/>
              </a:rPr>
              <a:t> The </a:t>
            </a:r>
            <a:r>
              <a:rPr lang="en-US" sz="3600" dirty="0">
                <a:latin typeface="Calibri" charset="0"/>
                <a:ea typeface="Calibri" charset="0"/>
                <a:cs typeface="Times New Roman" charset="0"/>
              </a:rPr>
              <a:t>speaker makes few errors in grammar.</a:t>
            </a:r>
          </a:p>
          <a:p>
            <a:pPr marL="342900" marR="0" lvl="0" indent="-342900">
              <a:spcBef>
                <a:spcPts val="0"/>
              </a:spcBef>
              <a:spcAft>
                <a:spcPts val="0"/>
              </a:spcAft>
              <a:buFont typeface="Wingdings" charset="2"/>
              <a:buChar char=""/>
            </a:pPr>
            <a:r>
              <a:rPr lang="en-US" sz="3600" dirty="0" smtClean="0">
                <a:latin typeface="Calibri" charset="0"/>
                <a:ea typeface="Calibri" charset="0"/>
                <a:cs typeface="Times New Roman" charset="0"/>
              </a:rPr>
              <a:t> The </a:t>
            </a:r>
            <a:r>
              <a:rPr lang="en-US" sz="3600" dirty="0">
                <a:latin typeface="Calibri" charset="0"/>
                <a:ea typeface="Calibri" charset="0"/>
                <a:cs typeface="Times New Roman" charset="0"/>
              </a:rPr>
              <a:t>pronunciation is understandable.</a:t>
            </a:r>
          </a:p>
          <a:p>
            <a:pPr marL="342900" marR="0" lvl="0" indent="-342900">
              <a:spcBef>
                <a:spcPts val="0"/>
              </a:spcBef>
              <a:spcAft>
                <a:spcPts val="0"/>
              </a:spcAft>
              <a:buFont typeface="Wingdings" charset="2"/>
              <a:buChar char=""/>
            </a:pPr>
            <a:r>
              <a:rPr lang="en-US" sz="3600" dirty="0" smtClean="0">
                <a:latin typeface="Calibri" charset="0"/>
                <a:ea typeface="Calibri" charset="0"/>
                <a:cs typeface="Times New Roman" charset="0"/>
              </a:rPr>
              <a:t> The </a:t>
            </a:r>
            <a:r>
              <a:rPr lang="en-US" sz="3600" dirty="0">
                <a:latin typeface="Calibri" charset="0"/>
                <a:ea typeface="Calibri" charset="0"/>
                <a:cs typeface="Times New Roman" charset="0"/>
              </a:rPr>
              <a:t>talk does not include long pauses.</a:t>
            </a:r>
          </a:p>
          <a:p>
            <a:pPr marL="342900" marR="0" lvl="0" indent="-342900">
              <a:spcBef>
                <a:spcPts val="0"/>
              </a:spcBef>
              <a:spcAft>
                <a:spcPts val="0"/>
              </a:spcAft>
              <a:buFont typeface="Wingdings" charset="2"/>
              <a:buChar char=""/>
            </a:pPr>
            <a:r>
              <a:rPr lang="en-US" sz="3600" dirty="0" smtClean="0">
                <a:solidFill>
                  <a:srgbClr val="000000"/>
                </a:solidFill>
                <a:latin typeface="Calibri" charset="0"/>
                <a:ea typeface="Calibri" charset="0"/>
                <a:cs typeface="Times" charset="0"/>
              </a:rPr>
              <a:t> The </a:t>
            </a:r>
            <a:r>
              <a:rPr lang="en-US" sz="3600" dirty="0">
                <a:solidFill>
                  <a:srgbClr val="000000"/>
                </a:solidFill>
                <a:latin typeface="Calibri" charset="0"/>
                <a:ea typeface="Calibri" charset="0"/>
                <a:cs typeface="Times" charset="0"/>
              </a:rPr>
              <a:t>ideas in the talk are easy to follow.</a:t>
            </a:r>
            <a:endParaRPr lang="en-US" sz="3600" dirty="0">
              <a:latin typeface="Calibri" charset="0"/>
              <a:ea typeface="Calibri" charset="0"/>
              <a:cs typeface="Times New Roman" charset="0"/>
            </a:endParaRPr>
          </a:p>
          <a:p>
            <a:pPr marL="342900" marR="0" lvl="0" indent="-342900">
              <a:spcBef>
                <a:spcPts val="0"/>
              </a:spcBef>
              <a:spcAft>
                <a:spcPts val="0"/>
              </a:spcAft>
              <a:buFont typeface="Wingdings" charset="2"/>
              <a:buChar char=""/>
            </a:pPr>
            <a:r>
              <a:rPr lang="en-US" sz="3600" dirty="0" smtClean="0">
                <a:latin typeface="Calibri" charset="0"/>
                <a:ea typeface="Calibri" charset="0"/>
                <a:cs typeface="Times New Roman" charset="0"/>
              </a:rPr>
              <a:t> The </a:t>
            </a:r>
            <a:r>
              <a:rPr lang="en-US" sz="3600" dirty="0">
                <a:latin typeface="Calibri" charset="0"/>
                <a:ea typeface="Calibri" charset="0"/>
                <a:cs typeface="Times New Roman" charset="0"/>
              </a:rPr>
              <a:t>talk is complete within the time limit</a:t>
            </a:r>
            <a:r>
              <a:rPr lang="en-US" sz="3600" dirty="0" smtClean="0">
                <a:solidFill>
                  <a:srgbClr val="000000"/>
                </a:solidFill>
                <a:latin typeface="Calibri" charset="0"/>
                <a:ea typeface="Calibri" charset="0"/>
                <a:cs typeface="Times" charset="0"/>
              </a:rPr>
              <a:t>.</a:t>
            </a:r>
            <a:r>
              <a:rPr lang="en-US" sz="3600" dirty="0">
                <a:solidFill>
                  <a:srgbClr val="000000"/>
                </a:solidFill>
                <a:latin typeface="Calibri" charset="0"/>
                <a:ea typeface="Calibri" charset="0"/>
                <a:cs typeface="Helvetica Neue" charset="0"/>
              </a:rPr>
              <a:t> </a:t>
            </a:r>
            <a:endParaRPr lang="en-US" sz="3600" dirty="0">
              <a:latin typeface="Calibri" charset="0"/>
              <a:ea typeface="Calibri" charset="0"/>
              <a:cs typeface="Times New Roman"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p:txBody>
      </p:sp>
      <p:sp>
        <p:nvSpPr>
          <p:cNvPr id="4" name="Rectangle 3"/>
          <p:cNvSpPr/>
          <p:nvPr/>
        </p:nvSpPr>
        <p:spPr>
          <a:xfrm>
            <a:off x="838200" y="2242868"/>
            <a:ext cx="10515600" cy="295337"/>
          </a:xfrm>
          <a:prstGeom prst="rect">
            <a:avLst/>
          </a:prstGeom>
        </p:spPr>
        <p:txBody>
          <a:bodyPr wrap="square">
            <a:spAutoFit/>
          </a:bodyPr>
          <a:lstStyle/>
          <a:p>
            <a:pPr>
              <a:lnSpc>
                <a:spcPts val="1500"/>
              </a:lnSpc>
              <a:spcAft>
                <a:spcPts val="1200"/>
              </a:spcAft>
            </a:pPr>
            <a:r>
              <a:rPr lang="en-US">
                <a:solidFill>
                  <a:srgbClr val="000000"/>
                </a:solidFill>
                <a:latin typeface="Helvetica Neue" charset="0"/>
                <a:ea typeface="Calibri" charset="0"/>
                <a:cs typeface="Helvetica Neue" charset="0"/>
              </a:rPr>
              <a:t> </a:t>
            </a:r>
            <a:endParaRPr lang="en-US" sz="3600" dirty="0">
              <a:effectLst/>
              <a:latin typeface="Calibri" charset="0"/>
              <a:ea typeface="Calibri" charset="0"/>
              <a:cs typeface="Times New Roman" charset="0"/>
            </a:endParaRPr>
          </a:p>
        </p:txBody>
      </p:sp>
    </p:spTree>
    <p:extLst>
      <p:ext uri="{BB962C8B-B14F-4D97-AF65-F5344CB8AC3E}">
        <p14:creationId xmlns:p14="http://schemas.microsoft.com/office/powerpoint/2010/main" val="1880786954"/>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6000" y="3144044"/>
            <a:ext cx="2540000" cy="1714500"/>
          </a:xfrm>
        </p:spPr>
      </p:pic>
    </p:spTree>
    <p:extLst>
      <p:ext uri="{BB962C8B-B14F-4D97-AF65-F5344CB8AC3E}">
        <p14:creationId xmlns:p14="http://schemas.microsoft.com/office/powerpoint/2010/main" val="855614361"/>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630</TotalTime>
  <Words>547</Words>
  <Application>Microsoft Office PowerPoint</Application>
  <PresentationFormat>Widescreen</PresentationFormat>
  <Paragraphs>58</Paragraphs>
  <Slides>9</Slides>
  <Notes>4</Notes>
  <HiddenSlides>0</HiddenSlides>
  <MMClips>1</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9</vt:i4>
      </vt:variant>
    </vt:vector>
  </HeadingPairs>
  <TitlesOfParts>
    <vt:vector size="20" baseType="lpstr">
      <vt:lpstr>Arial</vt:lpstr>
      <vt:lpstr>Calibri</vt:lpstr>
      <vt:lpstr>Calibri Light</vt:lpstr>
      <vt:lpstr>Chalkduster</vt:lpstr>
      <vt:lpstr>Helvetica Neue</vt:lpstr>
      <vt:lpstr>Mangal</vt:lpstr>
      <vt:lpstr>Times</vt:lpstr>
      <vt:lpstr>Times New Roman</vt:lpstr>
      <vt:lpstr>Wingdings</vt:lpstr>
      <vt:lpstr>Office Theme</vt:lpstr>
      <vt:lpstr>Retrospect</vt:lpstr>
      <vt:lpstr>Review </vt:lpstr>
      <vt:lpstr>Question 2: Preferences</vt:lpstr>
      <vt:lpstr>PowerPoint Presentation</vt:lpstr>
      <vt:lpstr>1  Choose the option that is easy to defend</vt:lpstr>
      <vt:lpstr>2  List 2 or 3 reasons in your notes</vt:lpstr>
      <vt:lpstr>3  Acknowledge the other position</vt:lpstr>
      <vt:lpstr>Example Answer</vt:lpstr>
      <vt:lpstr>Checklist 2</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Pamela Sharpe</dc:creator>
  <cp:lastModifiedBy>KGirardi</cp:lastModifiedBy>
  <cp:revision>79</cp:revision>
  <cp:lastPrinted>2018-04-17T13:52:44Z</cp:lastPrinted>
  <dcterms:created xsi:type="dcterms:W3CDTF">2017-10-11T17:59:39Z</dcterms:created>
  <dcterms:modified xsi:type="dcterms:W3CDTF">2019-09-06T03:15:54Z</dcterms:modified>
</cp:coreProperties>
</file>